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63" r:id="rId5"/>
    <p:sldId id="261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21F7DF-4CA7-4206-A5F7-1718828C1390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9C3DE3-DD53-4842-B5AA-55F4499C11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source=images&amp;cd=&amp;cad=rja&amp;docid=S0tS53tZwKKjVM&amp;tbnid=xjljLgyijZglLM:&amp;ved=0CAgQjRwwAA&amp;url=http://allnaturalvitamins.org/&amp;ei=EHBEUrLKMYqS9gS3nICICA&amp;psig=AFQjCNG-jl3Ur02rY63lSmjm0eeyHn_lsA&amp;ust=1380303248875998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14374" y="1941609"/>
            <a:ext cx="6511131" cy="932569"/>
          </a:xfrm>
        </p:spPr>
        <p:txBody>
          <a:bodyPr>
            <a:noAutofit/>
          </a:bodyPr>
          <a:lstStyle/>
          <a:p>
            <a:r>
              <a:rPr lang="en-US" sz="3600" dirty="0" smtClean="0"/>
              <a:t>Vitamins and Minerals</a:t>
            </a:r>
          </a:p>
          <a:p>
            <a:r>
              <a:rPr lang="en-US" sz="1600" dirty="0" smtClean="0"/>
              <a:t>Chapter 18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56216"/>
            <a:ext cx="3269826" cy="46676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Definition</a:t>
            </a:r>
            <a:r>
              <a:rPr lang="en-US" sz="2400" b="0" dirty="0" smtClean="0"/>
              <a:t> - Complex organic substances vital for life.</a:t>
            </a:r>
          </a:p>
          <a:p>
            <a:r>
              <a:rPr lang="en-US" sz="2400" dirty="0" smtClean="0"/>
              <a:t>Function</a:t>
            </a:r>
            <a:r>
              <a:rPr lang="en-US" sz="2400" b="0" dirty="0" smtClean="0"/>
              <a:t> – Combines with enzymes to help chemical reactions take place.</a:t>
            </a:r>
          </a:p>
          <a:p>
            <a:endParaRPr lang="en-US" dirty="0" smtClean="0"/>
          </a:p>
          <a:p>
            <a:r>
              <a:rPr lang="en-US" sz="2400" dirty="0" err="1"/>
              <a:t>Megadoses</a:t>
            </a:r>
            <a:r>
              <a:rPr lang="en-US" sz="2400" dirty="0"/>
              <a:t> – </a:t>
            </a:r>
            <a:r>
              <a:rPr lang="en-US" sz="2400" b="0" dirty="0"/>
              <a:t>excessively large amounts of vitamins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10000"/>
            <a:ext cx="2286000" cy="2562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deficiencies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36898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Deficiency </a:t>
            </a:r>
            <a:r>
              <a:rPr lang="en-US" sz="2400" dirty="0"/>
              <a:t>Disease </a:t>
            </a:r>
            <a:r>
              <a:rPr lang="en-US" sz="2400" b="0" dirty="0"/>
              <a:t>– a disease caused by a lack of a specific </a:t>
            </a:r>
            <a:r>
              <a:rPr lang="en-US" sz="2400" b="0" dirty="0" smtClean="0"/>
              <a:t>nutrient</a:t>
            </a:r>
            <a:endParaRPr lang="en-US" sz="2400" b="0" dirty="0"/>
          </a:p>
          <a:p>
            <a:r>
              <a:rPr lang="en-US" sz="2400" dirty="0" smtClean="0"/>
              <a:t>Beriberi</a:t>
            </a:r>
            <a:r>
              <a:rPr lang="en-US" sz="2400" b="0" dirty="0" smtClean="0"/>
              <a:t> – a disease of the nervous system that causes partial paralysis, weakness, mental confusion, and death. Caused by lack of vitamin B</a:t>
            </a:r>
            <a:r>
              <a:rPr lang="en-US" sz="1400" b="0" dirty="0" smtClean="0"/>
              <a:t>1</a:t>
            </a:r>
            <a:r>
              <a:rPr lang="en-US" sz="2400" b="0" dirty="0" smtClean="0"/>
              <a:t>, or thiamine.</a:t>
            </a:r>
          </a:p>
          <a:p>
            <a:r>
              <a:rPr lang="en-US" sz="2400" dirty="0" smtClean="0"/>
              <a:t>Osteomalacia</a:t>
            </a:r>
            <a:r>
              <a:rPr lang="en-US" sz="2400" b="0" dirty="0" smtClean="0"/>
              <a:t> – Adult Rickets (lack of vitamin D)</a:t>
            </a:r>
            <a:endParaRPr lang="en-US" sz="2400" b="0" dirty="0"/>
          </a:p>
          <a:p>
            <a:r>
              <a:rPr lang="en-US" sz="2400" dirty="0" smtClean="0"/>
              <a:t>Pellagra</a:t>
            </a:r>
            <a:r>
              <a:rPr lang="en-US" sz="2400" b="0" dirty="0" smtClean="0"/>
              <a:t> – a disease that causes skin eruption, digestive and nervous disturbances, and eventual mental decline</a:t>
            </a:r>
            <a:endParaRPr lang="en-US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03945"/>
            <a:ext cx="2543175" cy="2036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562374"/>
            <a:ext cx="4038600" cy="229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1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Precursor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Precursor </a:t>
            </a:r>
            <a:r>
              <a:rPr lang="en-US" sz="2400" b="0" dirty="0" smtClean="0"/>
              <a:t>is a compound that can be changed into a vitamin in the body. Vitamin precursors are also called pro-vitamins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Beta carotene, </a:t>
            </a:r>
            <a:r>
              <a:rPr lang="en-US" sz="2400" b="0" dirty="0" smtClean="0"/>
              <a:t>is an orange plant pigment that can be changed into vitamin A in the intestines and liver.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46" y="3352800"/>
            <a:ext cx="4648200" cy="29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1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Categories of vitamins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Water Soluble-dissolve in water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b="0" dirty="0" smtClean="0"/>
              <a:t>Thiamin, (vitamin B</a:t>
            </a:r>
            <a:r>
              <a:rPr lang="en-US" sz="1300" b="0" dirty="0" smtClean="0"/>
              <a:t>1</a:t>
            </a:r>
            <a:r>
              <a:rPr lang="en-US" sz="1900" b="0" dirty="0" smtClean="0"/>
              <a:t>)</a:t>
            </a:r>
          </a:p>
          <a:p>
            <a:r>
              <a:rPr lang="en-US" sz="1900" b="0" dirty="0" smtClean="0"/>
              <a:t>Riboflavin, (vitamin B</a:t>
            </a:r>
            <a:r>
              <a:rPr lang="en-US" sz="1300" b="0" dirty="0" smtClean="0"/>
              <a:t>2</a:t>
            </a:r>
            <a:r>
              <a:rPr lang="en-US" sz="1900" b="0" dirty="0" smtClean="0"/>
              <a:t>)</a:t>
            </a:r>
          </a:p>
          <a:p>
            <a:r>
              <a:rPr lang="en-US" sz="1900" b="0" dirty="0" smtClean="0"/>
              <a:t>Niacin</a:t>
            </a:r>
          </a:p>
          <a:p>
            <a:r>
              <a:rPr lang="en-US" sz="1900" b="0" dirty="0" smtClean="0"/>
              <a:t>Vitamin B</a:t>
            </a:r>
            <a:r>
              <a:rPr lang="en-US" sz="1300" b="0" dirty="0" smtClean="0"/>
              <a:t>6</a:t>
            </a:r>
          </a:p>
          <a:p>
            <a:r>
              <a:rPr lang="en-US" sz="1900" b="0" dirty="0" smtClean="0"/>
              <a:t>Vitamin B</a:t>
            </a:r>
            <a:r>
              <a:rPr lang="en-US" sz="1300" b="0" dirty="0" smtClean="0"/>
              <a:t>12</a:t>
            </a:r>
          </a:p>
          <a:p>
            <a:r>
              <a:rPr lang="en-US" sz="1900" b="0" dirty="0" smtClean="0"/>
              <a:t>Folacin</a:t>
            </a:r>
          </a:p>
          <a:p>
            <a:r>
              <a:rPr lang="en-US" sz="1900" b="0" dirty="0" smtClean="0"/>
              <a:t>Pantothenic acid</a:t>
            </a:r>
          </a:p>
          <a:p>
            <a:r>
              <a:rPr lang="en-US" sz="1900" b="0" dirty="0" smtClean="0"/>
              <a:t>Biotin</a:t>
            </a:r>
          </a:p>
          <a:p>
            <a:r>
              <a:rPr lang="en-US" sz="1900" b="0" dirty="0" smtClean="0"/>
              <a:t>Vitamin C</a:t>
            </a:r>
          </a:p>
          <a:p>
            <a:endParaRPr lang="en-US" sz="1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Fat soluble-dissolve in lipids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Vitamin A</a:t>
            </a:r>
          </a:p>
          <a:p>
            <a:r>
              <a:rPr lang="en-US" sz="1800" b="0" dirty="0" smtClean="0"/>
              <a:t>Vitamin D</a:t>
            </a:r>
          </a:p>
          <a:p>
            <a:r>
              <a:rPr lang="en-US" sz="1800" b="0" dirty="0" smtClean="0"/>
              <a:t>Vitamin E</a:t>
            </a:r>
          </a:p>
          <a:p>
            <a:r>
              <a:rPr lang="en-US" sz="1800" b="0" dirty="0" smtClean="0"/>
              <a:t>Vitamin K</a:t>
            </a:r>
          </a:p>
          <a:p>
            <a:endParaRPr lang="en-US" sz="1800" b="0" dirty="0" smtClean="0"/>
          </a:p>
          <a:p>
            <a:endParaRPr lang="en-US" sz="1800" b="0" dirty="0"/>
          </a:p>
        </p:txBody>
      </p:sp>
      <p:pic>
        <p:nvPicPr>
          <p:cNvPr id="8" name="irc_mi" descr="http://allnaturalvitamins.org/wp-content/uploads/2013/01/Vitamin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40386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4551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 – </a:t>
            </a:r>
            <a:r>
              <a:rPr lang="en-US" sz="2400" b="0" dirty="0" smtClean="0"/>
              <a:t>inorganic elements needed by the body.</a:t>
            </a:r>
          </a:p>
          <a:p>
            <a:r>
              <a:rPr lang="en-US" sz="2400" dirty="0" smtClean="0"/>
              <a:t>Function</a:t>
            </a:r>
            <a:r>
              <a:rPr lang="en-US" sz="2400" b="0" dirty="0" smtClean="0"/>
              <a:t> – help chemical reactions in the body. Often working as a team with vitamins. For example, vitamin C boosts  iron absorption, and zinc helps the liver release vitamin A.</a:t>
            </a:r>
            <a:endParaRPr lang="en-US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76862"/>
            <a:ext cx="3333750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53187"/>
            <a:ext cx="32861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1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Classes of Minerals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Major minerals</a:t>
            </a:r>
            <a:r>
              <a:rPr lang="en-US" dirty="0" smtClean="0"/>
              <a:t>-needed in amounts of 0.1g or more daily.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 smtClean="0"/>
              <a:t>Sodium</a:t>
            </a:r>
          </a:p>
          <a:p>
            <a:r>
              <a:rPr lang="en-US" b="0" dirty="0" smtClean="0"/>
              <a:t>Potassium</a:t>
            </a:r>
          </a:p>
          <a:p>
            <a:r>
              <a:rPr lang="en-US" b="0" dirty="0" smtClean="0"/>
              <a:t>Calcium</a:t>
            </a:r>
          </a:p>
          <a:p>
            <a:r>
              <a:rPr lang="en-US" b="0" dirty="0" smtClean="0"/>
              <a:t>Phosphorus</a:t>
            </a:r>
          </a:p>
          <a:p>
            <a:r>
              <a:rPr lang="en-US" b="0" dirty="0" smtClean="0"/>
              <a:t>Chloride</a:t>
            </a:r>
          </a:p>
          <a:p>
            <a:r>
              <a:rPr lang="en-US" b="0" dirty="0" smtClean="0"/>
              <a:t>Sulfur</a:t>
            </a:r>
          </a:p>
          <a:p>
            <a:r>
              <a:rPr lang="en-US" b="0" dirty="0" smtClean="0"/>
              <a:t>Magnesium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Trace minerals- </a:t>
            </a:r>
            <a:r>
              <a:rPr lang="en-US" dirty="0" smtClean="0"/>
              <a:t>body needs 0.01g or less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 smtClean="0"/>
              <a:t>Iron</a:t>
            </a:r>
          </a:p>
          <a:p>
            <a:r>
              <a:rPr lang="en-US" b="0" dirty="0" smtClean="0"/>
              <a:t>Iodine</a:t>
            </a:r>
          </a:p>
          <a:p>
            <a:r>
              <a:rPr lang="en-US" b="0" dirty="0" smtClean="0"/>
              <a:t>Zinc</a:t>
            </a:r>
          </a:p>
          <a:p>
            <a:r>
              <a:rPr lang="en-US" b="0" dirty="0" smtClean="0"/>
              <a:t>Copper</a:t>
            </a:r>
          </a:p>
          <a:p>
            <a:r>
              <a:rPr lang="en-US" b="0" dirty="0" smtClean="0"/>
              <a:t>Manganese</a:t>
            </a:r>
          </a:p>
          <a:p>
            <a:r>
              <a:rPr lang="en-US" b="0" dirty="0" smtClean="0"/>
              <a:t>Fluoride</a:t>
            </a:r>
          </a:p>
          <a:p>
            <a:r>
              <a:rPr lang="en-US" b="0" dirty="0" smtClean="0"/>
              <a:t>Chromium</a:t>
            </a:r>
          </a:p>
          <a:p>
            <a:r>
              <a:rPr lang="en-US" b="0" dirty="0" smtClean="0"/>
              <a:t>Selenium</a:t>
            </a:r>
          </a:p>
          <a:p>
            <a:r>
              <a:rPr lang="en-US" b="0" dirty="0" smtClean="0"/>
              <a:t>Molybdenum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3820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4191000" cy="5686671"/>
          </a:xfrm>
        </p:spPr>
      </p:pic>
    </p:spTree>
    <p:extLst>
      <p:ext uri="{BB962C8B-B14F-4D97-AF65-F5344CB8AC3E}">
        <p14:creationId xmlns:p14="http://schemas.microsoft.com/office/powerpoint/2010/main" val="109123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Phytochemicals in f0ods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7660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Phytochemicals - </a:t>
            </a:r>
            <a:r>
              <a:rPr lang="en-US" sz="2000" b="0" dirty="0" smtClean="0"/>
              <a:t>Compounds that come from plant sources and may help improve health and reduce the risk of some diseases.</a:t>
            </a:r>
          </a:p>
          <a:p>
            <a:endParaRPr lang="en-US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02966"/>
              </p:ext>
            </p:extLst>
          </p:nvPr>
        </p:nvGraphicFramePr>
        <p:xfrm>
          <a:off x="381000" y="1682496"/>
          <a:ext cx="8610600" cy="51258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9727"/>
                <a:gridCol w="2789727"/>
                <a:gridCol w="3031146"/>
              </a:tblGrid>
              <a:tr h="3437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Phytochemical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Possible Link</a:t>
                      </a:r>
                      <a:r>
                        <a:rPr lang="en-US" sz="1600" baseline="0" dirty="0" smtClean="0"/>
                        <a:t> to Health</a:t>
                      </a:r>
                      <a:endParaRPr lang="en-US" sz="1600" dirty="0"/>
                    </a:p>
                  </a:txBody>
                  <a:tcPr/>
                </a:tc>
              </a:tr>
              <a:tr h="6780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Garlic, onions, leeks, chives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Allyl</a:t>
                      </a:r>
                      <a:r>
                        <a:rPr lang="en-US" sz="1600" dirty="0" smtClean="0"/>
                        <a:t> sulfides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trigger enzyme production to help eliminate carcinogens</a:t>
                      </a:r>
                      <a:r>
                        <a:rPr lang="en-US" sz="1600" baseline="0" dirty="0" smtClean="0"/>
                        <a:t> (cancer causers)</a:t>
                      </a:r>
                      <a:endParaRPr lang="en-US" sz="1600" dirty="0"/>
                    </a:p>
                  </a:txBody>
                  <a:tcPr/>
                </a:tc>
              </a:tr>
              <a:tr h="6780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Fruits, and vegetables with deep pigments, such as carrots, pumpkin and spinach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Carotenoids such as beta carotene and lycopene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Antioxidants;</a:t>
                      </a:r>
                      <a:r>
                        <a:rPr lang="en-US" sz="1600" baseline="0" dirty="0" smtClean="0"/>
                        <a:t> may reduce cancer risks</a:t>
                      </a:r>
                      <a:endParaRPr lang="en-US" sz="1600" dirty="0"/>
                    </a:p>
                  </a:txBody>
                  <a:tcPr/>
                </a:tc>
              </a:tr>
              <a:tr h="5933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Ellagic</a:t>
                      </a:r>
                      <a:r>
                        <a:rPr lang="en-US" sz="1600" dirty="0" smtClean="0"/>
                        <a:t>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reduce</a:t>
                      </a:r>
                      <a:r>
                        <a:rPr lang="en-US" sz="1600" baseline="0" dirty="0" smtClean="0"/>
                        <a:t> risk of heart disease</a:t>
                      </a:r>
                      <a:endParaRPr lang="en-US" sz="1600" dirty="0"/>
                    </a:p>
                  </a:txBody>
                  <a:tcPr/>
                </a:tc>
              </a:tr>
              <a:tr h="11019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Broccoli, cauliflower, cabbage, and other cruciferous vegetables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Indoles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Sulforaphane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reduce risk of breast cancer</a:t>
                      </a:r>
                    </a:p>
                    <a:p>
                      <a:r>
                        <a:rPr lang="en-US" sz="1600" dirty="0" smtClean="0"/>
                        <a:t>May play a role in cancer prevention</a:t>
                      </a:r>
                      <a:endParaRPr lang="en-US" sz="1600" dirty="0"/>
                    </a:p>
                  </a:txBody>
                  <a:tcPr/>
                </a:tc>
              </a:tr>
              <a:tr h="8476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Soy and legumes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Isoflavones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reduce risk of some cancers</a:t>
                      </a:r>
                    </a:p>
                    <a:p>
                      <a:r>
                        <a:rPr lang="en-US" sz="1600" dirty="0" smtClean="0"/>
                        <a:t>May lower cholesterol</a:t>
                      </a:r>
                      <a:r>
                        <a:rPr lang="en-US" sz="1600" baseline="0" dirty="0" smtClean="0"/>
                        <a:t> </a:t>
                      </a:r>
                    </a:p>
                  </a:txBody>
                  <a:tcPr/>
                </a:tc>
              </a:tr>
              <a:tr h="5933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Flaxseed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Lignans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reduce risk of breast and ovarian cancers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6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415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PowerPoint Presentation</vt:lpstr>
      <vt:lpstr>Vitamins</vt:lpstr>
      <vt:lpstr>Vitamin deficiencies </vt:lpstr>
      <vt:lpstr>Vitamin Precursor</vt:lpstr>
      <vt:lpstr>Two Categories of vitamins</vt:lpstr>
      <vt:lpstr>Minerals</vt:lpstr>
      <vt:lpstr>Two Classes of Minerals</vt:lpstr>
      <vt:lpstr>PowerPoint Presentation</vt:lpstr>
      <vt:lpstr>Phytochemicals in f0ods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 and vegetables</dc:title>
  <dc:creator>dericsson</dc:creator>
  <cp:lastModifiedBy>ERICSSON, DENISE</cp:lastModifiedBy>
  <cp:revision>20</cp:revision>
  <dcterms:created xsi:type="dcterms:W3CDTF">2010-03-05T18:56:49Z</dcterms:created>
  <dcterms:modified xsi:type="dcterms:W3CDTF">2014-05-08T16:00:35Z</dcterms:modified>
</cp:coreProperties>
</file>